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6"/>
  </p:notesMasterIdLst>
  <p:sldIdLst>
    <p:sldId id="354" r:id="rId2"/>
    <p:sldId id="294" r:id="rId3"/>
    <p:sldId id="270" r:id="rId4"/>
    <p:sldId id="296" r:id="rId5"/>
    <p:sldId id="301" r:id="rId6"/>
    <p:sldId id="302" r:id="rId7"/>
    <p:sldId id="355" r:id="rId8"/>
    <p:sldId id="356" r:id="rId9"/>
    <p:sldId id="278" r:id="rId10"/>
    <p:sldId id="292" r:id="rId11"/>
    <p:sldId id="318" r:id="rId12"/>
    <p:sldId id="300" r:id="rId13"/>
    <p:sldId id="287" r:id="rId14"/>
    <p:sldId id="288" r:id="rId15"/>
    <p:sldId id="321" r:id="rId16"/>
    <p:sldId id="323" r:id="rId17"/>
    <p:sldId id="325" r:id="rId18"/>
    <p:sldId id="328" r:id="rId19"/>
    <p:sldId id="330" r:id="rId20"/>
    <p:sldId id="331" r:id="rId21"/>
    <p:sldId id="332" r:id="rId22"/>
    <p:sldId id="334" r:id="rId23"/>
    <p:sldId id="336" r:id="rId24"/>
    <p:sldId id="337" r:id="rId25"/>
    <p:sldId id="338" r:id="rId26"/>
    <p:sldId id="352" r:id="rId27"/>
    <p:sldId id="339" r:id="rId28"/>
    <p:sldId id="351" r:id="rId29"/>
    <p:sldId id="341" r:id="rId30"/>
    <p:sldId id="342" r:id="rId31"/>
    <p:sldId id="343" r:id="rId32"/>
    <p:sldId id="344" r:id="rId33"/>
    <p:sldId id="349" r:id="rId34"/>
    <p:sldId id="345" r:id="rId35"/>
    <p:sldId id="346" r:id="rId36"/>
    <p:sldId id="347" r:id="rId37"/>
    <p:sldId id="358" r:id="rId38"/>
    <p:sldId id="286" r:id="rId39"/>
    <p:sldId id="348" r:id="rId40"/>
    <p:sldId id="291" r:id="rId41"/>
    <p:sldId id="259" r:id="rId42"/>
    <p:sldId id="265" r:id="rId43"/>
    <p:sldId id="266" r:id="rId44"/>
    <p:sldId id="308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5" autoAdjust="0"/>
    <p:restoredTop sz="94660"/>
  </p:normalViewPr>
  <p:slideViewPr>
    <p:cSldViewPr>
      <p:cViewPr varScale="1">
        <p:scale>
          <a:sx n="110" d="100"/>
          <a:sy n="110" d="100"/>
        </p:scale>
        <p:origin x="-10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plotArea>
      <c:layout/>
      <c:pieChart>
        <c:varyColors val="1"/>
        <c:ser>
          <c:idx val="0"/>
          <c:order val="0"/>
          <c:cat>
            <c:strRef>
              <c:f>Sheet1!$A$4:$A$6</c:f>
              <c:strCache>
                <c:ptCount val="3"/>
                <c:pt idx="0">
                  <c:v>Nothing</c:v>
                </c:pt>
                <c:pt idx="1">
                  <c:v>Specific Service</c:v>
                </c:pt>
                <c:pt idx="2">
                  <c:v>Good Range</c:v>
                </c:pt>
              </c:strCache>
            </c:strRef>
          </c:cat>
          <c:val>
            <c:numRef>
              <c:f>Sheet1!$B$4:$B$6</c:f>
              <c:numCache>
                <c:formatCode>General</c:formatCode>
                <c:ptCount val="3"/>
                <c:pt idx="0">
                  <c:v>10</c:v>
                </c:pt>
                <c:pt idx="1">
                  <c:v>3</c:v>
                </c:pt>
                <c:pt idx="2">
                  <c:v>4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8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8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800"/>
            </a:pPr>
            <a:endParaRPr lang="en-US"/>
          </a:p>
        </c:txPr>
      </c:legendEntry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AU"/>
  <c:chart>
    <c:plotArea>
      <c:layout/>
      <c:pieChart>
        <c:varyColors val="1"/>
        <c:ser>
          <c:idx val="0"/>
          <c:order val="0"/>
          <c:cat>
            <c:strRef>
              <c:f>Sheet1!$A$28:$A$30</c:f>
              <c:strCache>
                <c:ptCount val="3"/>
                <c:pt idx="0">
                  <c:v>Nothing</c:v>
                </c:pt>
                <c:pt idx="1">
                  <c:v>Specific Service</c:v>
                </c:pt>
                <c:pt idx="2">
                  <c:v>Good Range</c:v>
                </c:pt>
              </c:strCache>
            </c:strRef>
          </c:cat>
          <c:val>
            <c:numRef>
              <c:f>Sheet1!$B$28:$B$30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  <c:pt idx="2">
                  <c:v>4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sz="1800" baseline="0"/>
          </a:pPr>
          <a:endParaRPr lang="en-US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plotArea>
      <c:layout/>
      <c:pieChart>
        <c:varyColors val="1"/>
        <c:firstSliceAng val="0"/>
      </c:pieChart>
    </c:plotArea>
    <c:legend>
      <c:legendPos val="r"/>
      <c:layout/>
      <c:txPr>
        <a:bodyPr/>
        <a:lstStyle/>
        <a:p>
          <a:pPr>
            <a:defRPr sz="1800" baseline="0"/>
          </a:pPr>
          <a:endParaRPr lang="en-US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AU"/>
  <c:chart>
    <c:plotArea>
      <c:layout/>
      <c:pieChart>
        <c:varyColors val="1"/>
        <c:firstSliceAng val="0"/>
      </c:pieChart>
    </c:plotArea>
    <c:legend>
      <c:legendPos val="r"/>
      <c:layout/>
      <c:txPr>
        <a:bodyPr/>
        <a:lstStyle/>
        <a:p>
          <a:pPr>
            <a:defRPr sz="1800"/>
          </a:pPr>
          <a:endParaRPr lang="en-US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AU"/>
  <c:chart>
    <c:plotArea>
      <c:layout/>
      <c:pieChart>
        <c:varyColors val="1"/>
        <c:ser>
          <c:idx val="0"/>
          <c:order val="0"/>
          <c:cat>
            <c:strRef>
              <c:f>Sheet1!$A$50:$A$52</c:f>
              <c:strCache>
                <c:ptCount val="3"/>
                <c:pt idx="0">
                  <c:v>Nothing</c:v>
                </c:pt>
                <c:pt idx="1">
                  <c:v>Specific Service</c:v>
                </c:pt>
                <c:pt idx="2">
                  <c:v>Good Range</c:v>
                </c:pt>
              </c:strCache>
            </c:strRef>
          </c:cat>
          <c:val>
            <c:numRef>
              <c:f>Sheet1!$B$50:$B$52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9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sz="1800"/>
          </a:pPr>
          <a:endParaRPr lang="en-US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4B617-3A45-4834-B121-6FD360C72A28}" type="datetimeFigureOut">
              <a:rPr lang="en-AU" smtClean="0"/>
              <a:pPr/>
              <a:t>7/10/2011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0C855-9DB2-4C5D-BFE5-9313AEDBBC55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6707E-8904-42D1-BEE4-AB48A6AA2C7B}" type="slidenum">
              <a:rPr lang="en-AU" smtClean="0"/>
              <a:pPr/>
              <a:t>9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6707E-8904-42D1-BEE4-AB48A6AA2C7B}" type="slidenum">
              <a:rPr lang="en-AU" smtClean="0"/>
              <a:pPr/>
              <a:t>13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6707E-8904-42D1-BEE4-AB48A6AA2C7B}" type="slidenum">
              <a:rPr lang="en-AU" smtClean="0"/>
              <a:pPr/>
              <a:t>14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6707E-8904-42D1-BEE4-AB48A6AA2C7B}" type="slidenum">
              <a:rPr lang="en-AU" smtClean="0"/>
              <a:pPr/>
              <a:t>38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6707E-8904-42D1-BEE4-AB48A6AA2C7B}" type="slidenum">
              <a:rPr lang="en-AU" smtClean="0"/>
              <a:pPr/>
              <a:t>40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10/7/2011</a:t>
            </a:fld>
            <a:endParaRPr lang="en-US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10/7/2011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10/7/2011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10/7/2011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10/7/2011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10/7/2011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10/7/2011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10/7/2011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10/7/2011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10/7/2011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10/7/2011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F6120-F1F0-4C60-9FE9-39AC71A9C79D}" type="datetimeFigureOut">
              <a:rPr lang="en-US" smtClean="0"/>
              <a:pPr/>
              <a:t>10/7/2011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1foolkit\Images\tumblr_l47zb968LL1qadwfro1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0" y="1682750"/>
            <a:ext cx="6350000" cy="349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>
                <a:solidFill>
                  <a:srgbClr val="C00000"/>
                </a:solidFill>
              </a:rPr>
              <a:t>Well resourced before we had the toolkit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00168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Library</a:t>
            </a:r>
          </a:p>
          <a:p>
            <a:r>
              <a:rPr lang="en-AU" dirty="0" smtClean="0"/>
              <a:t>CCH individual titles – leasing and tax</a:t>
            </a:r>
          </a:p>
          <a:p>
            <a:r>
              <a:rPr lang="en-AU" dirty="0" smtClean="0"/>
              <a:t>LexisNexis package – corporations, procedure, family, IP, forms and precedents,  trade practices, </a:t>
            </a:r>
            <a:r>
              <a:rPr lang="en-AU" dirty="0" err="1" smtClean="0"/>
              <a:t>Halisbury</a:t>
            </a:r>
            <a:r>
              <a:rPr lang="en-AU" dirty="0" smtClean="0"/>
              <a:t>, </a:t>
            </a:r>
            <a:r>
              <a:rPr lang="en-AU" dirty="0" err="1" smtClean="0"/>
              <a:t>Casebase</a:t>
            </a:r>
            <a:r>
              <a:rPr lang="en-AU" dirty="0" smtClean="0"/>
              <a:t> and more</a:t>
            </a:r>
          </a:p>
          <a:p>
            <a:endParaRPr lang="en-AU" dirty="0" smtClean="0"/>
          </a:p>
          <a:p>
            <a:r>
              <a:rPr lang="en-AU" dirty="0" smtClean="0"/>
              <a:t>Automation and precedent suites</a:t>
            </a:r>
          </a:p>
          <a:p>
            <a:r>
              <a:rPr lang="en-AU" dirty="0" smtClean="0"/>
              <a:t>Practice and procedure manuals</a:t>
            </a:r>
          </a:p>
          <a:p>
            <a:r>
              <a:rPr lang="en-AU" dirty="0" smtClean="0"/>
              <a:t>Policies and forms</a:t>
            </a:r>
          </a:p>
        </p:txBody>
      </p:sp>
      <p:pic>
        <p:nvPicPr>
          <p:cNvPr id="5" name="Picture 4" descr="arl-company-seal-circl2-white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3501008"/>
            <a:ext cx="2382367" cy="2382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365104"/>
            <a:ext cx="2697301" cy="215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Content Placeholder 3" descr="frustratio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332656"/>
            <a:ext cx="3132348" cy="2088232"/>
          </a:xfrm>
        </p:spPr>
      </p:pic>
      <p:pic>
        <p:nvPicPr>
          <p:cNvPr id="5" name="Picture 4" descr="secretari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3861048"/>
            <a:ext cx="1944216" cy="2556778"/>
          </a:xfrm>
          <a:prstGeom prst="rect">
            <a:avLst/>
          </a:prstGeom>
        </p:spPr>
      </p:pic>
      <p:pic>
        <p:nvPicPr>
          <p:cNvPr id="7" name="Picture 2" descr="E:\1foolkit\Promotions\best_free_keyword_research_tools_and_trends_analysis_services_for_search_engine_optimization_seo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4" y="0"/>
            <a:ext cx="4429126" cy="2200275"/>
          </a:xfrm>
          <a:prstGeom prst="rect">
            <a:avLst/>
          </a:prstGeom>
          <a:noFill/>
        </p:spPr>
      </p:pic>
      <p:pic>
        <p:nvPicPr>
          <p:cNvPr id="9" name="Picture 2" descr="E:\1foolkit\Promotions\best_free_keyword_research_tools_and_trends_analysis_services_for_search_engine_optimization_seo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0"/>
            <a:ext cx="4429126" cy="2200275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4653136"/>
            <a:ext cx="2626588" cy="1735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1844824"/>
            <a:ext cx="2493807" cy="249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2492896"/>
            <a:ext cx="2857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E:\1foolkit\Promotions\best_free_keyword_research_tools_and_trends_analysis_services_for_search_engine_optimization_seo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620688"/>
            <a:ext cx="4429126" cy="2200275"/>
          </a:xfrm>
          <a:prstGeom prst="rect">
            <a:avLst/>
          </a:prstGeom>
          <a:noFill/>
        </p:spPr>
      </p:pic>
      <p:pic>
        <p:nvPicPr>
          <p:cNvPr id="16" name="Picture 2" descr="E:\1foolkit\Promotions\best_free_keyword_research_tools_and_trends_analysis_services_for_search_engine_optimization_seo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260648"/>
            <a:ext cx="4429126" cy="2200275"/>
          </a:xfrm>
          <a:prstGeom prst="rect">
            <a:avLst/>
          </a:prstGeom>
          <a:noFill/>
        </p:spPr>
      </p:pic>
      <p:pic>
        <p:nvPicPr>
          <p:cNvPr id="17" name="Picture 2" descr="E:\1foolkit\Promotions\best_free_keyword_research_tools_and_trends_analysis_services_for_search_engine_optimization_seo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2392" y="773088"/>
            <a:ext cx="4429126" cy="2200275"/>
          </a:xfrm>
          <a:prstGeom prst="rect">
            <a:avLst/>
          </a:prstGeom>
          <a:noFill/>
        </p:spPr>
      </p:pic>
      <p:pic>
        <p:nvPicPr>
          <p:cNvPr id="30722" name="Picture 2" descr="C:\Users\ANDREW~1\AppData\Local\Temp\SNAGHTML3a9305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03648" y="3717032"/>
            <a:ext cx="3724275" cy="15621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40152" y="2492896"/>
            <a:ext cx="30099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Website of useful information</a:t>
            </a:r>
            <a:endParaRPr lang="en-A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628800"/>
            <a:ext cx="4836969" cy="235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79712" y="4509120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Started with about 10 pages</a:t>
            </a:r>
          </a:p>
          <a:p>
            <a:r>
              <a:rPr lang="en-AU" dirty="0" smtClean="0"/>
              <a:t>500 pages and  16,000 links to free information</a:t>
            </a:r>
          </a:p>
          <a:p>
            <a:r>
              <a:rPr lang="en-AU" dirty="0" smtClean="0"/>
              <a:t>5,000 links checked daily</a:t>
            </a:r>
          </a:p>
          <a:p>
            <a:r>
              <a:rPr lang="en-AU" dirty="0" smtClean="0"/>
              <a:t>2,000,000 hits a month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1foolkit\Promotions\Surpri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0"/>
            <a:ext cx="4814545" cy="64087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  <p:transition advTm="8611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996952"/>
            <a:ext cx="8229600" cy="25202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AU" b="1" dirty="0" smtClean="0">
                <a:solidFill>
                  <a:srgbClr val="0070C0"/>
                </a:solidFill>
              </a:rPr>
              <a:t>Lawyers saved 30 - 60</a:t>
            </a:r>
          </a:p>
          <a:p>
            <a:pPr algn="ctr">
              <a:buNone/>
            </a:pPr>
            <a:r>
              <a:rPr lang="en-AU" b="1" dirty="0" smtClean="0">
                <a:solidFill>
                  <a:srgbClr val="0070C0"/>
                </a:solidFill>
              </a:rPr>
              <a:t>Paralegal saved 30</a:t>
            </a:r>
          </a:p>
          <a:p>
            <a:pPr algn="ctr">
              <a:buNone/>
            </a:pPr>
            <a:r>
              <a:rPr lang="en-AU" b="1" dirty="0" smtClean="0">
                <a:solidFill>
                  <a:srgbClr val="0070C0"/>
                </a:solidFill>
              </a:rPr>
              <a:t>Support staff saved 15 – 30</a:t>
            </a: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052736"/>
            <a:ext cx="1679074" cy="167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981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www.foolkit.com.au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 l="910" b="3039"/>
          <a:stretch>
            <a:fillRect/>
          </a:stretch>
        </p:blipFill>
        <p:spPr bwMode="auto">
          <a:xfrm>
            <a:off x="539552" y="1628800"/>
            <a:ext cx="784326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 b="14149"/>
          <a:stretch>
            <a:fillRect/>
          </a:stretch>
        </p:blipFill>
        <p:spPr bwMode="auto">
          <a:xfrm>
            <a:off x="611560" y="476672"/>
            <a:ext cx="794533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 t="1873" r="1598"/>
          <a:stretch>
            <a:fillRect/>
          </a:stretch>
        </p:blipFill>
        <p:spPr bwMode="auto">
          <a:xfrm>
            <a:off x="2483768" y="1196752"/>
            <a:ext cx="433489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 l="1151"/>
          <a:stretch>
            <a:fillRect/>
          </a:stretch>
        </p:blipFill>
        <p:spPr bwMode="auto">
          <a:xfrm>
            <a:off x="611560" y="764704"/>
            <a:ext cx="8049003" cy="546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320564"/>
            <a:ext cx="3959894" cy="5894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59632" y="1397000"/>
          <a:ext cx="6360368" cy="3616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0184"/>
                <a:gridCol w="3180184"/>
              </a:tblGrid>
              <a:tr h="516597">
                <a:tc>
                  <a:txBody>
                    <a:bodyPr/>
                    <a:lstStyle/>
                    <a:p>
                      <a:r>
                        <a:rPr lang="en-AU" dirty="0" smtClean="0"/>
                        <a:t>LARGE FIRMS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SMALL FIRMS</a:t>
                      </a:r>
                      <a:endParaRPr lang="en-AU" dirty="0"/>
                    </a:p>
                  </a:txBody>
                  <a:tcPr/>
                </a:tc>
              </a:tr>
              <a:tr h="516597">
                <a:tc>
                  <a:txBody>
                    <a:bodyPr/>
                    <a:lstStyle/>
                    <a:p>
                      <a:r>
                        <a:rPr lang="en-AU" dirty="0" smtClean="0"/>
                        <a:t>Banking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Criminal</a:t>
                      </a:r>
                      <a:endParaRPr lang="en-AU" dirty="0"/>
                    </a:p>
                  </a:txBody>
                  <a:tcPr/>
                </a:tc>
              </a:tr>
              <a:tr h="516597">
                <a:tc>
                  <a:txBody>
                    <a:bodyPr/>
                    <a:lstStyle/>
                    <a:p>
                      <a:r>
                        <a:rPr lang="en-AU" dirty="0" smtClean="0"/>
                        <a:t>Business and Corporate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Family</a:t>
                      </a:r>
                      <a:endParaRPr lang="en-AU" dirty="0"/>
                    </a:p>
                  </a:txBody>
                  <a:tcPr/>
                </a:tc>
              </a:tr>
              <a:tr h="516597">
                <a:tc>
                  <a:txBody>
                    <a:bodyPr/>
                    <a:lstStyle/>
                    <a:p>
                      <a:r>
                        <a:rPr lang="en-AU" dirty="0" smtClean="0"/>
                        <a:t>Insurance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Personal Injury</a:t>
                      </a:r>
                      <a:endParaRPr lang="en-AU" dirty="0"/>
                    </a:p>
                  </a:txBody>
                  <a:tcPr/>
                </a:tc>
              </a:tr>
              <a:tr h="516597">
                <a:tc>
                  <a:txBody>
                    <a:bodyPr/>
                    <a:lstStyle/>
                    <a:p>
                      <a:r>
                        <a:rPr lang="en-AU" dirty="0" smtClean="0"/>
                        <a:t>Large litigation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Real Estate</a:t>
                      </a:r>
                      <a:endParaRPr lang="en-AU" dirty="0"/>
                    </a:p>
                  </a:txBody>
                  <a:tcPr/>
                </a:tc>
              </a:tr>
              <a:tr h="516597">
                <a:tc>
                  <a:txBody>
                    <a:bodyPr/>
                    <a:lstStyle/>
                    <a:p>
                      <a:r>
                        <a:rPr lang="en-AU" dirty="0" smtClean="0"/>
                        <a:t>Property development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Small litigation</a:t>
                      </a:r>
                      <a:endParaRPr lang="en-AU" dirty="0"/>
                    </a:p>
                  </a:txBody>
                  <a:tcPr/>
                </a:tc>
              </a:tr>
              <a:tr h="516597">
                <a:tc>
                  <a:txBody>
                    <a:bodyPr/>
                    <a:lstStyle/>
                    <a:p>
                      <a:r>
                        <a:rPr lang="en-AU" dirty="0" smtClean="0"/>
                        <a:t>Tax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Wills and Estates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 t="297" b="21410"/>
          <a:stretch>
            <a:fillRect/>
          </a:stretch>
        </p:blipFill>
        <p:spPr bwMode="auto">
          <a:xfrm>
            <a:off x="1619672" y="548680"/>
            <a:ext cx="533812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2308" y="620688"/>
            <a:ext cx="6154149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2" cstate="print"/>
          <a:srcRect b="54004"/>
          <a:stretch>
            <a:fillRect/>
          </a:stretch>
        </p:blipFill>
        <p:spPr bwMode="auto">
          <a:xfrm>
            <a:off x="467544" y="548680"/>
            <a:ext cx="8258419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1" y="1988840"/>
            <a:ext cx="727173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4261457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00807"/>
            <a:ext cx="4320480" cy="389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78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76672"/>
            <a:ext cx="4392488" cy="608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2" cstate="print"/>
          <a:srcRect t="9808" r="66737" b="42530"/>
          <a:stretch>
            <a:fillRect/>
          </a:stretch>
        </p:blipFill>
        <p:spPr bwMode="auto">
          <a:xfrm>
            <a:off x="1979712" y="260648"/>
            <a:ext cx="5544616" cy="572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548680"/>
            <a:ext cx="5052976" cy="563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5910" y="764704"/>
            <a:ext cx="454455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76672"/>
            <a:ext cx="6105525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412776"/>
            <a:ext cx="460851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</a:pPr>
            <a:r>
              <a:rPr lang="en-AU" sz="3200" b="1" dirty="0" smtClean="0">
                <a:solidFill>
                  <a:srgbClr val="C00000"/>
                </a:solidFill>
              </a:rPr>
              <a:t>Sole Practitioner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AU" sz="2400" dirty="0" smtClean="0"/>
              <a:t>50 hours a week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AU" sz="2400" dirty="0" smtClean="0"/>
              <a:t>30% effective / billable time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AU" sz="2400" dirty="0" smtClean="0"/>
              <a:t>At $330 per hour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AU" sz="2400" dirty="0" smtClean="0"/>
              <a:t>33% profit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AU" sz="2400" b="1" dirty="0" smtClean="0"/>
              <a:t>$80K per annum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124744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 b="9878"/>
          <a:stretch>
            <a:fillRect/>
          </a:stretch>
        </p:blipFill>
        <p:spPr bwMode="auto">
          <a:xfrm>
            <a:off x="1403648" y="188640"/>
            <a:ext cx="6029325" cy="614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860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21431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052736"/>
            <a:ext cx="532012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916832"/>
            <a:ext cx="6637569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4823" y="5445224"/>
            <a:ext cx="5241513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84993" name="Picture 1"/>
          <p:cNvPicPr>
            <a:picLocks noChangeAspect="1" noChangeArrowheads="1"/>
          </p:cNvPicPr>
          <p:nvPr/>
        </p:nvPicPr>
        <p:blipFill>
          <a:blip r:embed="rId2" cstate="print"/>
          <a:srcRect l="51567" t="36383"/>
          <a:stretch>
            <a:fillRect/>
          </a:stretch>
        </p:blipFill>
        <p:spPr bwMode="auto">
          <a:xfrm>
            <a:off x="1907704" y="692696"/>
            <a:ext cx="4752528" cy="522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C00000"/>
                </a:solidFill>
              </a:rPr>
              <a:t>Access to Justice </a:t>
            </a:r>
            <a:endParaRPr lang="en-AU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Helping the ordinary person – not just the poorest of the poor or the well off</a:t>
            </a:r>
          </a:p>
          <a:p>
            <a:r>
              <a:rPr lang="en-AU" dirty="0" smtClean="0"/>
              <a:t>Knowing your legal rights and obligations</a:t>
            </a:r>
          </a:p>
          <a:p>
            <a:r>
              <a:rPr lang="en-AU" dirty="0" smtClean="0"/>
              <a:t>Avoiding conflict</a:t>
            </a:r>
          </a:p>
          <a:p>
            <a:r>
              <a:rPr lang="en-AU" dirty="0" smtClean="0"/>
              <a:t>Finding solutions to problems </a:t>
            </a:r>
          </a:p>
          <a:p>
            <a:r>
              <a:rPr lang="en-AU" dirty="0" smtClean="0"/>
              <a:t>Dealing with people who are qualified to help</a:t>
            </a:r>
          </a:p>
          <a:p>
            <a:r>
              <a:rPr lang="en-AU" dirty="0" smtClean="0"/>
              <a:t>Accessible</a:t>
            </a:r>
          </a:p>
          <a:p>
            <a:r>
              <a:rPr lang="en-AU" dirty="0" smtClean="0"/>
              <a:t>Respectful of what outcome individuals want</a:t>
            </a:r>
          </a:p>
          <a:p>
            <a:r>
              <a:rPr lang="en-AU" dirty="0" smtClean="0"/>
              <a:t>Balanced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83969" name="Picture 1"/>
          <p:cNvPicPr>
            <a:picLocks noChangeAspect="1" noChangeArrowheads="1"/>
          </p:cNvPicPr>
          <p:nvPr/>
        </p:nvPicPr>
        <p:blipFill>
          <a:blip r:embed="rId2" cstate="print"/>
          <a:srcRect l="1065" t="2052"/>
          <a:stretch>
            <a:fillRect/>
          </a:stretch>
        </p:blipFill>
        <p:spPr bwMode="auto">
          <a:xfrm>
            <a:off x="1187624" y="1556792"/>
            <a:ext cx="6691833" cy="3437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829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7362216" cy="351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870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79247" y="1600200"/>
            <a:ext cx="338550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/>
          <a:lstStyle/>
          <a:p>
            <a:pPr algn="ctr">
              <a:buNone/>
            </a:pPr>
            <a:r>
              <a:rPr lang="en-AU" dirty="0" smtClean="0"/>
              <a:t>The Law</a:t>
            </a:r>
          </a:p>
          <a:p>
            <a:pPr algn="ctr">
              <a:buNone/>
            </a:pPr>
            <a:r>
              <a:rPr lang="en-AU" dirty="0" smtClean="0"/>
              <a:t>The Facts</a:t>
            </a:r>
          </a:p>
          <a:p>
            <a:pPr algn="ctr">
              <a:buNone/>
            </a:pPr>
            <a:r>
              <a:rPr lang="en-AU" dirty="0" smtClean="0"/>
              <a:t>The Practice or Business of Law</a:t>
            </a:r>
          </a:p>
          <a:p>
            <a:pPr algn="ctr">
              <a:buNone/>
            </a:pPr>
            <a:r>
              <a:rPr lang="en-AU" dirty="0" smtClean="0"/>
              <a:t>Access to Justice</a:t>
            </a:r>
          </a:p>
          <a:p>
            <a:pPr algn="ctr">
              <a:buNone/>
            </a:pPr>
            <a:r>
              <a:rPr lang="en-AU" b="1" dirty="0" smtClean="0">
                <a:solidFill>
                  <a:srgbClr val="FF0000"/>
                </a:solidFill>
              </a:rPr>
              <a:t>www.foolkit.com.au</a:t>
            </a:r>
            <a:endParaRPr lang="en-AU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0648"/>
            <a:ext cx="2393716" cy="366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ogo_foolart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476672"/>
            <a:ext cx="3456384" cy="4521259"/>
          </a:xfrm>
        </p:spPr>
      </p:pic>
      <p:pic>
        <p:nvPicPr>
          <p:cNvPr id="5" name="Picture 4" descr="fool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548680"/>
            <a:ext cx="2865918" cy="4464496"/>
          </a:xfrm>
          <a:prstGeom prst="rect">
            <a:avLst/>
          </a:prstGeom>
        </p:spPr>
      </p:pic>
    </p:spTree>
  </p:cSld>
  <p:clrMapOvr>
    <a:masterClrMapping/>
  </p:clrMapOvr>
  <p:transition advTm="201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880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8132675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Paid Online Services - One Lawyer</a:t>
            </a:r>
            <a:endParaRPr lang="en-AU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331640" y="1772816"/>
          <a:ext cx="633670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85000" lnSpcReduction="20000"/>
          </a:bodyPr>
          <a:lstStyle/>
          <a:p>
            <a:pPr algn="ctr">
              <a:spcBef>
                <a:spcPts val="1200"/>
              </a:spcBef>
              <a:buNone/>
            </a:pPr>
            <a:r>
              <a:rPr lang="en-AU" sz="4300" dirty="0" smtClean="0">
                <a:solidFill>
                  <a:schemeClr val="accent2"/>
                </a:solidFill>
                <a:latin typeface="Andalus" pitchFamily="18" charset="-78"/>
                <a:cs typeface="Andalus" pitchFamily="18" charset="-78"/>
              </a:rPr>
              <a:t>Pick </a:t>
            </a:r>
            <a:r>
              <a:rPr lang="en-AU" sz="4300" u="sng" dirty="0" smtClean="0">
                <a:solidFill>
                  <a:schemeClr val="accent2"/>
                </a:solidFill>
                <a:latin typeface="Andalus" pitchFamily="18" charset="-78"/>
                <a:cs typeface="Andalus" pitchFamily="18" charset="-78"/>
              </a:rPr>
              <a:t>one</a:t>
            </a:r>
            <a:r>
              <a:rPr lang="en-AU" sz="4300" dirty="0" smtClean="0">
                <a:solidFill>
                  <a:schemeClr val="accent2"/>
                </a:solidFill>
                <a:latin typeface="Andalus" pitchFamily="18" charset="-78"/>
                <a:cs typeface="Andalus" pitchFamily="18" charset="-78"/>
              </a:rPr>
              <a:t> of the following:</a:t>
            </a:r>
          </a:p>
          <a:p>
            <a:pPr>
              <a:spcBef>
                <a:spcPts val="1200"/>
              </a:spcBef>
            </a:pPr>
            <a:r>
              <a:rPr lang="en-AU" dirty="0" smtClean="0">
                <a:latin typeface="Andalus" pitchFamily="18" charset="-78"/>
                <a:cs typeface="Andalus" pitchFamily="18" charset="-78"/>
              </a:rPr>
              <a:t>Google</a:t>
            </a:r>
          </a:p>
          <a:p>
            <a:pPr>
              <a:spcBef>
                <a:spcPts val="1200"/>
              </a:spcBef>
            </a:pPr>
            <a:r>
              <a:rPr lang="en-AU" dirty="0" smtClean="0">
                <a:latin typeface="Andalus" pitchFamily="18" charset="-78"/>
                <a:cs typeface="Andalus" pitchFamily="18" charset="-78"/>
              </a:rPr>
              <a:t>Research websites - AustLII, Jade, CCH, LexisNexis</a:t>
            </a:r>
          </a:p>
          <a:p>
            <a:pPr>
              <a:spcBef>
                <a:spcPts val="1200"/>
              </a:spcBef>
            </a:pPr>
            <a:r>
              <a:rPr lang="en-AU" dirty="0" smtClean="0">
                <a:latin typeface="Andalus" pitchFamily="18" charset="-78"/>
                <a:cs typeface="Andalus" pitchFamily="18" charset="-78"/>
              </a:rPr>
              <a:t>News, Sport, Weather, White Pages, Newspapers – Facebook</a:t>
            </a:r>
          </a:p>
          <a:p>
            <a:pPr>
              <a:spcBef>
                <a:spcPts val="1200"/>
              </a:spcBef>
            </a:pPr>
            <a:r>
              <a:rPr lang="en-AU" dirty="0" smtClean="0">
                <a:latin typeface="Andalus" pitchFamily="18" charset="-78"/>
                <a:cs typeface="Andalus" pitchFamily="18" charset="-78"/>
              </a:rPr>
              <a:t>Legislation</a:t>
            </a:r>
          </a:p>
          <a:p>
            <a:pPr>
              <a:spcBef>
                <a:spcPts val="1200"/>
              </a:spcBef>
            </a:pPr>
            <a:r>
              <a:rPr lang="en-AU" dirty="0" smtClean="0">
                <a:latin typeface="Andalus" pitchFamily="18" charset="-78"/>
                <a:cs typeface="Andalus" pitchFamily="18" charset="-78"/>
              </a:rPr>
              <a:t>Banks</a:t>
            </a:r>
          </a:p>
          <a:p>
            <a:pPr>
              <a:spcBef>
                <a:spcPts val="1200"/>
              </a:spcBef>
            </a:pPr>
            <a:r>
              <a:rPr lang="en-AU" dirty="0" smtClean="0">
                <a:latin typeface="Andalus" pitchFamily="18" charset="-78"/>
                <a:cs typeface="Andalus" pitchFamily="18" charset="-78"/>
              </a:rPr>
              <a:t>Courts</a:t>
            </a:r>
          </a:p>
          <a:p>
            <a:pPr>
              <a:spcBef>
                <a:spcPts val="1200"/>
              </a:spcBef>
            </a:pPr>
            <a:r>
              <a:rPr lang="en-AU" dirty="0" smtClean="0">
                <a:latin typeface="Andalus" pitchFamily="18" charset="-78"/>
                <a:cs typeface="Andalus" pitchFamily="18" charset="-78"/>
              </a:rPr>
              <a:t>Law Society</a:t>
            </a:r>
          </a:p>
          <a:p>
            <a:pPr>
              <a:spcBef>
                <a:spcPts val="1200"/>
              </a:spcBef>
            </a:pPr>
            <a:r>
              <a:rPr lang="en-AU" dirty="0" smtClean="0">
                <a:latin typeface="Andalus" pitchFamily="18" charset="-78"/>
                <a:cs typeface="Andalus" pitchFamily="18" charset="-78"/>
              </a:rPr>
              <a:t>Universities, libraries, legal </a:t>
            </a:r>
            <a:r>
              <a:rPr lang="en-AU" dirty="0" smtClean="0">
                <a:latin typeface="Andalus" pitchFamily="18" charset="-78"/>
                <a:cs typeface="Andalus" pitchFamily="18" charset="-78"/>
              </a:rPr>
              <a:t>institutions</a:t>
            </a:r>
          </a:p>
          <a:p>
            <a:pPr indent="0">
              <a:spcBef>
                <a:spcPts val="1200"/>
              </a:spcBef>
              <a:buNone/>
            </a:pPr>
            <a:r>
              <a:rPr lang="en-AU" sz="2100" dirty="0" smtClean="0">
                <a:latin typeface="+mj-lt"/>
                <a:cs typeface="Andalus" pitchFamily="18" charset="-78"/>
              </a:rPr>
              <a:t>Results of user survey by Foolkit of what Home Pages they were using if they were not already using Foolkit.</a:t>
            </a:r>
            <a:endParaRPr lang="en-AU" sz="2100" dirty="0" smtClean="0">
              <a:latin typeface="+mj-lt"/>
              <a:cs typeface="Andalus" pitchFamily="18" charset="-78"/>
            </a:endParaRPr>
          </a:p>
        </p:txBody>
      </p:sp>
    </p:spTree>
  </p:cSld>
  <p:clrMapOvr>
    <a:masterClrMapping/>
  </p:clrMapOvr>
  <p:transition advTm="27222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1624013"/>
            <a:ext cx="74295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55576" y="548680"/>
          <a:ext cx="7920880" cy="604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3960440"/>
              </a:tblGrid>
              <a:tr h="3024336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 smtClean="0"/>
                    </a:p>
                    <a:p>
                      <a:endParaRPr lang="en-AU" dirty="0"/>
                    </a:p>
                  </a:txBody>
                  <a:tcPr/>
                </a:tc>
              </a:tr>
              <a:tr h="3024336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71600" y="692696"/>
            <a:ext cx="35283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cap="all" dirty="0" smtClean="0"/>
              <a:t>The Skeptic</a:t>
            </a:r>
          </a:p>
          <a:p>
            <a:endParaRPr lang="en-AU" b="1" dirty="0" smtClean="0"/>
          </a:p>
          <a:p>
            <a:r>
              <a:rPr lang="en-AU" dirty="0" smtClean="0"/>
              <a:t>High Score = skeptical, cynical, judgmental, questioning, argumentative and self-protective.</a:t>
            </a:r>
          </a:p>
          <a:p>
            <a:endParaRPr lang="en-AU" dirty="0" smtClean="0"/>
          </a:p>
          <a:p>
            <a:r>
              <a:rPr lang="en-AU" dirty="0" smtClean="0"/>
              <a:t>Low Score = accepting of others, trusting and give other the benefit of the doubt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4932040" y="3717032"/>
            <a:ext cx="38164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b="1" dirty="0" smtClean="0"/>
              <a:t>THE SOCIABLE</a:t>
            </a:r>
          </a:p>
          <a:p>
            <a:endParaRPr lang="en-AU" dirty="0" smtClean="0"/>
          </a:p>
          <a:p>
            <a:r>
              <a:rPr lang="en-AU" dirty="0" smtClean="0"/>
              <a:t>High Score = A desire to interact with people, especially a comfort level in initiating new,  intimate connections with others. </a:t>
            </a:r>
          </a:p>
          <a:p>
            <a:endParaRPr lang="en-AU" dirty="0" smtClean="0"/>
          </a:p>
          <a:p>
            <a:r>
              <a:rPr lang="en-AU" dirty="0" smtClean="0"/>
              <a:t>Low Score = prefer to spend more time dealing with information.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5004048" y="692696"/>
            <a:ext cx="35283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/>
              <a:t>THE URGENT</a:t>
            </a:r>
          </a:p>
          <a:p>
            <a:pPr algn="ctr"/>
            <a:endParaRPr lang="en-AU" b="1" dirty="0" smtClean="0"/>
          </a:p>
          <a:p>
            <a:r>
              <a:rPr lang="en-AU" dirty="0" smtClean="0"/>
              <a:t>High Score = impatience, need to get things done, a sense of immediacy.</a:t>
            </a:r>
          </a:p>
          <a:p>
            <a:endParaRPr lang="en-AU" dirty="0" smtClean="0"/>
          </a:p>
          <a:p>
            <a:r>
              <a:rPr lang="en-AU" dirty="0" smtClean="0"/>
              <a:t>Low Score = Patient, contemplative, measured, in no particular rush</a:t>
            </a:r>
          </a:p>
          <a:p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3789040"/>
            <a:ext cx="36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/>
              <a:t>RESILIENCE</a:t>
            </a:r>
          </a:p>
          <a:p>
            <a:pPr algn="ctr"/>
            <a:endParaRPr lang="en-AU" b="1" dirty="0" smtClean="0"/>
          </a:p>
          <a:p>
            <a:r>
              <a:rPr lang="en-AU" dirty="0" smtClean="0"/>
              <a:t>An individual's tendency to cope with stress and adversity.</a:t>
            </a:r>
          </a:p>
          <a:p>
            <a:endParaRPr lang="en-AU" b="1" dirty="0" smtClean="0"/>
          </a:p>
          <a:p>
            <a:r>
              <a:rPr lang="en-AU" dirty="0" smtClean="0"/>
              <a:t>Low Score = defensive, resist taking in feedback and can be hypersensitive to criticism.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827584" y="548680"/>
          <a:ext cx="7920880" cy="604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3960440"/>
              </a:tblGrid>
              <a:tr h="3024336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3024336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71600" y="1412776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cap="all" dirty="0" smtClean="0"/>
              <a:t>The Skeptic</a:t>
            </a:r>
          </a:p>
          <a:p>
            <a:endParaRPr lang="en-AU" b="1" dirty="0" smtClean="0"/>
          </a:p>
          <a:p>
            <a:pPr algn="ctr"/>
            <a:r>
              <a:rPr lang="en-AU" i="1" dirty="0" smtClean="0"/>
              <a:t>95</a:t>
            </a:r>
            <a:r>
              <a:rPr lang="en-AU" i="1" baseline="30000" dirty="0" smtClean="0"/>
              <a:t>th</a:t>
            </a:r>
            <a:r>
              <a:rPr lang="en-AU" i="1" dirty="0" smtClean="0"/>
              <a:t> percentile</a:t>
            </a:r>
          </a:p>
          <a:p>
            <a:endParaRPr lang="en-AU" dirty="0" smtClean="0"/>
          </a:p>
        </p:txBody>
      </p:sp>
      <p:sp>
        <p:nvSpPr>
          <p:cNvPr id="4" name="Rectangle 3"/>
          <p:cNvSpPr/>
          <p:nvPr/>
        </p:nvSpPr>
        <p:spPr>
          <a:xfrm>
            <a:off x="4860032" y="4077072"/>
            <a:ext cx="3816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b="1" dirty="0" smtClean="0"/>
              <a:t>THE SOCIABLE</a:t>
            </a:r>
          </a:p>
          <a:p>
            <a:endParaRPr lang="en-AU" dirty="0" smtClean="0"/>
          </a:p>
          <a:p>
            <a:pPr algn="ctr"/>
            <a:r>
              <a:rPr lang="en-AU" i="1" dirty="0" smtClean="0"/>
              <a:t>12.8%, vs. 50% for the general public.</a:t>
            </a:r>
            <a:endParaRPr lang="en-AU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004048" y="1412776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/>
              <a:t>THE URGENT</a:t>
            </a:r>
          </a:p>
          <a:p>
            <a:pPr algn="ctr"/>
            <a:endParaRPr lang="en-AU" b="1" dirty="0" smtClean="0"/>
          </a:p>
          <a:p>
            <a:pPr algn="ctr"/>
            <a:r>
              <a:rPr lang="en-AU" i="1" dirty="0" smtClean="0"/>
              <a:t>70% percentile</a:t>
            </a:r>
            <a:endParaRPr lang="en-AU" i="1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4149080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/>
              <a:t>RESILIENCE</a:t>
            </a:r>
          </a:p>
          <a:p>
            <a:pPr algn="ctr"/>
            <a:endParaRPr lang="en-AU" b="1" dirty="0" smtClean="0"/>
          </a:p>
          <a:p>
            <a:pPr algn="ctr"/>
            <a:r>
              <a:rPr lang="en-AU" i="1" dirty="0" smtClean="0"/>
              <a:t>30</a:t>
            </a:r>
            <a:r>
              <a:rPr lang="en-AU" i="1" baseline="30000" dirty="0" smtClean="0"/>
              <a:t>th</a:t>
            </a:r>
            <a:r>
              <a:rPr lang="en-AU" i="1" dirty="0" smtClean="0"/>
              <a:t> percentile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Content Placeholder 3" descr="tumblr_lrvp8fnC5U1qzn34eo1_5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84168" y="2708920"/>
            <a:ext cx="2376264" cy="3561852"/>
          </a:xfrm>
        </p:spPr>
      </p:pic>
      <p:pic>
        <p:nvPicPr>
          <p:cNvPr id="5" name="Content Placeholder 3" descr="tumblr_lrogmmCqFy1qb0bzxo1_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933056"/>
            <a:ext cx="2358008" cy="2358008"/>
          </a:xfrm>
          <a:prstGeom prst="rect">
            <a:avLst/>
          </a:prstGeom>
        </p:spPr>
      </p:pic>
      <p:pic>
        <p:nvPicPr>
          <p:cNvPr id="6" name="Content Placeholder 3" descr="tumblr_lrvo7oW3Mi1qb6t6wo1_5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32656"/>
            <a:ext cx="3072341" cy="2304256"/>
          </a:xfrm>
          <a:prstGeom prst="rect">
            <a:avLst/>
          </a:prstGeom>
        </p:spPr>
      </p:pic>
      <p:pic>
        <p:nvPicPr>
          <p:cNvPr id="22534" name="Picture 6" descr="C:\Users\ANDREW~1\AppData\Local\Temp\SNAGHTML2d3b8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1556792"/>
            <a:ext cx="2143125" cy="3286126"/>
          </a:xfrm>
          <a:prstGeom prst="rect">
            <a:avLst/>
          </a:prstGeom>
          <a:noFill/>
        </p:spPr>
      </p:pic>
      <p:pic>
        <p:nvPicPr>
          <p:cNvPr id="23554" name="Picture 2" descr="C:\Users\ANDREW~1\AppData\Local\Temp\SNAGHTML4356a0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548680"/>
            <a:ext cx="3371850" cy="147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Three to Five Lawyers</a:t>
            </a:r>
            <a:endParaRPr lang="en-AU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1259632" y="1340768"/>
          <a:ext cx="633670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Six to Six Hundred Lawyers</a:t>
            </a:r>
            <a:endParaRPr lang="en-AU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611560" y="1268760"/>
          <a:ext cx="720080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611560" y="1268760"/>
          <a:ext cx="669674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1043608" y="1556792"/>
          <a:ext cx="684076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836712"/>
            <a:ext cx="260032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07704" y="4437112"/>
            <a:ext cx="4824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/>
              <a:t>The Law</a:t>
            </a:r>
          </a:p>
          <a:p>
            <a:pPr algn="ctr"/>
            <a:r>
              <a:rPr lang="en-AU" sz="2800" dirty="0" smtClean="0"/>
              <a:t>The Facts</a:t>
            </a:r>
          </a:p>
          <a:p>
            <a:pPr algn="ctr"/>
            <a:r>
              <a:rPr lang="en-AU" sz="2800" dirty="0" smtClean="0"/>
              <a:t>The Practice or Business of Law</a:t>
            </a:r>
            <a:endParaRPr lang="en-A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1720" y="1124744"/>
            <a:ext cx="367240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AU" sz="4400" dirty="0" smtClean="0">
                <a:solidFill>
                  <a:srgbClr val="C00000"/>
                </a:solidFill>
              </a:rPr>
              <a:t>A</a:t>
            </a:r>
            <a:r>
              <a:rPr lang="en-AU" sz="4400" dirty="0" smtClean="0"/>
              <a:t>vailability</a:t>
            </a:r>
          </a:p>
          <a:p>
            <a:pPr>
              <a:spcAft>
                <a:spcPts val="1200"/>
              </a:spcAft>
            </a:pPr>
            <a:r>
              <a:rPr lang="en-AU" sz="4400" dirty="0" smtClean="0">
                <a:solidFill>
                  <a:srgbClr val="C00000"/>
                </a:solidFill>
              </a:rPr>
              <a:t>A</a:t>
            </a:r>
            <a:r>
              <a:rPr lang="en-AU" sz="4400" dirty="0" smtClean="0"/>
              <a:t>ffordability</a:t>
            </a:r>
          </a:p>
          <a:p>
            <a:pPr>
              <a:spcAft>
                <a:spcPts val="1200"/>
              </a:spcAft>
            </a:pPr>
            <a:r>
              <a:rPr lang="en-AU" sz="4400" dirty="0" smtClean="0">
                <a:solidFill>
                  <a:srgbClr val="C00000"/>
                </a:solidFill>
              </a:rPr>
              <a:t>A</a:t>
            </a:r>
            <a:r>
              <a:rPr lang="en-AU" sz="4400" dirty="0" smtClean="0"/>
              <a:t>ffability</a:t>
            </a:r>
          </a:p>
          <a:p>
            <a:r>
              <a:rPr lang="en-AU" sz="4400" dirty="0" smtClean="0">
                <a:solidFill>
                  <a:srgbClr val="C00000"/>
                </a:solidFill>
              </a:rPr>
              <a:t>A</a:t>
            </a:r>
            <a:r>
              <a:rPr lang="en-AU" sz="4400" dirty="0" smtClean="0"/>
              <a:t>bility</a:t>
            </a:r>
          </a:p>
          <a:p>
            <a:endParaRPr lang="en-AU" sz="4400" dirty="0" smtClean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1124744"/>
            <a:ext cx="2016224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AU" sz="4400" dirty="0" smtClean="0"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</a:t>
            </a:r>
          </a:p>
          <a:p>
            <a:pPr>
              <a:spcAft>
                <a:spcPts val="1200"/>
              </a:spcAft>
            </a:pPr>
            <a:r>
              <a:rPr lang="en-AU" sz="4400" dirty="0" smtClean="0"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</a:t>
            </a:r>
          </a:p>
          <a:p>
            <a:pPr>
              <a:spcAft>
                <a:spcPts val="1200"/>
              </a:spcAft>
            </a:pPr>
            <a:r>
              <a:rPr lang="en-AU" sz="4400" dirty="0" smtClean="0"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</a:t>
            </a:r>
          </a:p>
          <a:p>
            <a:r>
              <a:rPr lang="en-AU" sz="4400" dirty="0" smtClean="0"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</a:t>
            </a:r>
            <a:endParaRPr lang="en-A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4509120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smtClean="0">
                <a:solidFill>
                  <a:srgbClr val="C00000"/>
                </a:solidFill>
              </a:rPr>
              <a:t>A</a:t>
            </a:r>
            <a:r>
              <a:rPr lang="en-AU" sz="4400" dirty="0" smtClean="0"/>
              <a:t>ppearance and perception</a:t>
            </a:r>
            <a:endParaRPr lang="en-A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4" descr="C:\Users\ANDREW~1\AppData\Local\Temp\SNAGHTML566e4b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12776"/>
            <a:ext cx="1704975" cy="4762500"/>
          </a:xfrm>
          <a:prstGeom prst="rect">
            <a:avLst/>
          </a:prstGeom>
          <a:noFill/>
        </p:spPr>
      </p:pic>
      <p:pic>
        <p:nvPicPr>
          <p:cNvPr id="71700" name="Picture 20" descr="C:\Users\ANDREW~1\AppData\Local\Temp\SNAGHTML57cfba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2132856"/>
            <a:ext cx="1584176" cy="4169341"/>
          </a:xfrm>
          <a:prstGeom prst="rect">
            <a:avLst/>
          </a:prstGeom>
          <a:noFill/>
        </p:spPr>
      </p:pic>
      <p:pic>
        <p:nvPicPr>
          <p:cNvPr id="71682" name="Picture 2" descr="C:\Users\ANDREW~1\AppData\Local\Temp\SNAGHTML54d646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2204864"/>
            <a:ext cx="1557755" cy="4029844"/>
          </a:xfrm>
          <a:prstGeom prst="rect">
            <a:avLst/>
          </a:prstGeom>
          <a:noFill/>
        </p:spPr>
      </p:pic>
      <p:pic>
        <p:nvPicPr>
          <p:cNvPr id="71696" name="Picture 16" descr="C:\Users\ANDREW~1\AppData\Local\Temp\SNAGHTML56c6a5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2132856"/>
            <a:ext cx="1543050" cy="3981450"/>
          </a:xfrm>
          <a:prstGeom prst="rect">
            <a:avLst/>
          </a:prstGeom>
          <a:noFill/>
        </p:spPr>
      </p:pic>
      <p:pic>
        <p:nvPicPr>
          <p:cNvPr id="6" name="Picture 4" descr="C:\Users\ANDREW~1\AppData\Local\Temp\SNAGHTML503d61d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2280" y="1484784"/>
            <a:ext cx="1800225" cy="4924425"/>
          </a:xfrm>
          <a:prstGeom prst="rect">
            <a:avLst/>
          </a:prstGeom>
          <a:noFill/>
        </p:spPr>
      </p:pic>
      <p:pic>
        <p:nvPicPr>
          <p:cNvPr id="71690" name="Picture 10" descr="C:\Users\ANDREW~1\AppData\Local\Temp\SNAGHTML564c22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6016" y="1412776"/>
            <a:ext cx="1323975" cy="4886326"/>
          </a:xfrm>
          <a:prstGeom prst="rect">
            <a:avLst/>
          </a:prstGeom>
          <a:noFill/>
        </p:spPr>
      </p:pic>
      <p:pic>
        <p:nvPicPr>
          <p:cNvPr id="71684" name="Picture 4" descr="C:\Users\ANDREW~1\AppData\Local\Temp\SNAGHTML54fb314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39952" y="2132856"/>
            <a:ext cx="1400175" cy="4257675"/>
          </a:xfrm>
          <a:prstGeom prst="rect">
            <a:avLst/>
          </a:prstGeom>
          <a:noFill/>
        </p:spPr>
      </p:pic>
      <p:pic>
        <p:nvPicPr>
          <p:cNvPr id="71702" name="Picture 22" descr="C:\Users\ANDREW~1\AppData\Local\Temp\SNAGHTML583e156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08104" y="1556792"/>
            <a:ext cx="1600200" cy="4638676"/>
          </a:xfrm>
          <a:prstGeom prst="rect">
            <a:avLst/>
          </a:prstGeom>
          <a:noFill/>
        </p:spPr>
      </p:pic>
      <p:pic>
        <p:nvPicPr>
          <p:cNvPr id="4" name="Picture 18" descr="C:\Users\ANDREW~1\AppData\Local\Temp\SNAGHTML541078a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15616" y="1844824"/>
            <a:ext cx="1743075" cy="4533900"/>
          </a:xfrm>
          <a:prstGeom prst="rect">
            <a:avLst/>
          </a:prstGeom>
          <a:noFill/>
        </p:spPr>
      </p:pic>
      <p:pic>
        <p:nvPicPr>
          <p:cNvPr id="71706" name="Picture 26" descr="C:\Users\ANDREW~1\AppData\Local\Temp\SNAGHTML7acc8d2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28184" y="1702248"/>
            <a:ext cx="1500758" cy="447225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6053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|0.5|0.5|0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6974</TotalTime>
  <Words>454</Words>
  <Application>Microsoft Office PowerPoint</Application>
  <PresentationFormat>On-screen Show (4:3)</PresentationFormat>
  <Paragraphs>113</Paragraphs>
  <Slides>44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Slide 1</vt:lpstr>
      <vt:lpstr>Slide 2</vt:lpstr>
      <vt:lpstr>Slide 3</vt:lpstr>
      <vt:lpstr>Paid Online Services - One Lawyer</vt:lpstr>
      <vt:lpstr>Three to Five Lawyers</vt:lpstr>
      <vt:lpstr>Six to Six Hundred Lawyers</vt:lpstr>
      <vt:lpstr>Slide 7</vt:lpstr>
      <vt:lpstr>Slide 8</vt:lpstr>
      <vt:lpstr>Slide 9</vt:lpstr>
      <vt:lpstr>Well resourced before we had the toolkit</vt:lpstr>
      <vt:lpstr>Slide 11</vt:lpstr>
      <vt:lpstr>Website of useful information</vt:lpstr>
      <vt:lpstr>Slide 13</vt:lpstr>
      <vt:lpstr>Slide 14</vt:lpstr>
      <vt:lpstr>www.foolkit.com.au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Access to Justice 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Andrew Rogers</dc:creator>
  <cp:lastModifiedBy>Andrew Rogers</cp:lastModifiedBy>
  <cp:revision>338</cp:revision>
  <dcterms:created xsi:type="dcterms:W3CDTF">2011-09-18T01:20:08Z</dcterms:created>
  <dcterms:modified xsi:type="dcterms:W3CDTF">2011-10-07T01:58:07Z</dcterms:modified>
</cp:coreProperties>
</file>